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7" r:id="rId2"/>
    <p:sldId id="258" r:id="rId3"/>
    <p:sldId id="261" r:id="rId4"/>
    <p:sldId id="256" r:id="rId5"/>
    <p:sldId id="277" r:id="rId6"/>
    <p:sldId id="268" r:id="rId7"/>
    <p:sldId id="278" r:id="rId8"/>
    <p:sldId id="260" r:id="rId9"/>
    <p:sldId id="262" r:id="rId10"/>
    <p:sldId id="263" r:id="rId11"/>
    <p:sldId id="264" r:id="rId12"/>
    <p:sldId id="265" r:id="rId13"/>
    <p:sldId id="266" r:id="rId14"/>
    <p:sldId id="267" r:id="rId15"/>
    <p:sldId id="269"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16" autoAdjust="0"/>
    <p:restoredTop sz="48256"/>
  </p:normalViewPr>
  <p:slideViewPr>
    <p:cSldViewPr snapToGrid="0">
      <p:cViewPr varScale="1">
        <p:scale>
          <a:sx n="54" d="100"/>
          <a:sy n="54" d="100"/>
        </p:scale>
        <p:origin x="22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Hello, we are group-9, Wake up! Our project is about a driver </a:t>
            </a:r>
            <a:r>
              <a:rPr kumimoji="1" lang="en-US" altLang="zh-CN" dirty="0" err="1"/>
              <a:t>dorwsiness</a:t>
            </a:r>
            <a:r>
              <a:rPr kumimoji="1" lang="en-US" altLang="zh-CN" dirty="0"/>
              <a:t> detection </a:t>
            </a:r>
            <a:r>
              <a:rPr kumimoji="1" lang="en-US" altLang="zh-CN" dirty="0" err="1"/>
              <a:t>sysytem</a:t>
            </a:r>
            <a:r>
              <a:rPr kumimoji="1" lang="en-US" altLang="zh-CN" dirty="0"/>
              <a:t>. I'm XXX.</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During the test, we found that there will be some insensitive detection in the test process</a:t>
            </a:r>
          </a:p>
          <a:p>
            <a:r>
              <a:rPr lang="en-US" altLang="zh-CN" dirty="0"/>
              <a:t>Because we reduced the size of the training dataset </a:t>
            </a:r>
            <a:r>
              <a:rPr lang="en-US" altLang="zh-CN" dirty="0" err="1"/>
              <a:t>inorder</a:t>
            </a:r>
            <a:r>
              <a:rPr lang="en-US" altLang="zh-CN" dirty="0"/>
              <a:t> to pursuit efficiency. This may cause problems with data distribution. The volatility spikes in the Resnet model may be due to this reason.</a:t>
            </a:r>
          </a:p>
          <a:p>
            <a:r>
              <a:rPr lang="en-US" altLang="zh-CN" dirty="0"/>
              <a:t>In order to ensure the accuracy of the identification, we should also increase the diversity of the training </a:t>
            </a:r>
            <a:r>
              <a:rPr lang="en-US" altLang="zh-CN" dirty="0" err="1"/>
              <a:t>ddataset</a:t>
            </a:r>
            <a:endParaRPr lang="en-US" altLang="zh-CN" dirty="0"/>
          </a:p>
          <a:p>
            <a:endParaRPr lang="en-US" altLang="zh-CN" dirty="0"/>
          </a:p>
          <a:p>
            <a:r>
              <a:rPr lang="en-US" altLang="zh-CN" dirty="0"/>
              <a:t>We can change 50 percent of the image to grayscale, which may avoid the phenomenon of overfitting the model. This allows the model to pay more attention to the structure, shape and other features in the image during training, rather than relying too much on color information</a:t>
            </a:r>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000000"/>
                </a:solidFill>
                <a:effectLst/>
              </a:rPr>
              <a:t>Besides eye-detection, yawning detection and nodding detection are also required in the drowsiness driving detection. </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i="0"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000000"/>
                </a:solidFill>
                <a:effectLst/>
              </a:rPr>
              <a:t>To achieve multiple detections, we decided to use YOLOv5 module.</a:t>
            </a:r>
            <a:endParaRPr lang="zh-CN" altLang="en-US" dirty="0"/>
          </a:p>
          <a:p>
            <a:r>
              <a:rPr lang="en-US" altLang="zh-CN" dirty="0"/>
              <a:t>Unlike </a:t>
            </a:r>
            <a:r>
              <a:rPr lang="en-US" altLang="zh-CN" dirty="0" err="1"/>
              <a:t>MobileNet</a:t>
            </a:r>
            <a:r>
              <a:rPr lang="en-US" altLang="zh-CN" dirty="0"/>
              <a:t>, YOLOv5 focuses more on locating and labeling objects.</a:t>
            </a:r>
          </a:p>
          <a:p>
            <a:endParaRPr lang="en-US" altLang="zh-CN" dirty="0"/>
          </a:p>
          <a:p>
            <a:r>
              <a:rPr lang="en-US" altLang="zh-CN" dirty="0"/>
              <a:t>However, </a:t>
            </a:r>
            <a:r>
              <a:rPr lang="en-US" altLang="zh-CN" dirty="0" err="1"/>
              <a:t>unfortunatly</a:t>
            </a:r>
            <a:r>
              <a:rPr lang="en-US" altLang="zh-CN" dirty="0"/>
              <a:t>, we haven't successfully deployed YOLOv5 module on the platform due to some compatibility issues although we tried a lot.</a:t>
            </a:r>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After completing all we could do, we checked the examples of last year's Jetson Nano group project.</a:t>
            </a:r>
          </a:p>
          <a:p>
            <a:endParaRPr lang="en-US" altLang="zh-CN" dirty="0"/>
          </a:p>
          <a:p>
            <a:r>
              <a:rPr lang="en-US" altLang="zh-CN" dirty="0"/>
              <a:t>We found that they used Edge </a:t>
            </a:r>
            <a:r>
              <a:rPr lang="en-US" altLang="zh-CN" dirty="0" err="1"/>
              <a:t>Impluse</a:t>
            </a:r>
            <a:r>
              <a:rPr lang="en-US" altLang="zh-CN" dirty="0"/>
              <a:t> platform which is a </a:t>
            </a:r>
            <a:r>
              <a:rPr lang="en-US" altLang="zh-CN" dirty="0" err="1"/>
              <a:t>mutifunctional</a:t>
            </a:r>
            <a:r>
              <a:rPr lang="en-US" altLang="zh-CN" dirty="0"/>
              <a:t> integrated platform for edge AI project and successfully deployed YOLOv5 using that platform. </a:t>
            </a:r>
          </a:p>
          <a:p>
            <a:endParaRPr lang="en-US" altLang="zh-CN" dirty="0"/>
          </a:p>
          <a:p>
            <a:r>
              <a:rPr lang="en-US" altLang="zh-CN" dirty="0"/>
              <a:t>So, we may try on that platform to deploy YOLO to further our project.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Our objective is to use Nvidia Jetson Nano platform with provided camera to run inference on image classification tasks for </a:t>
            </a:r>
            <a:r>
              <a:rPr kumimoji="1" lang="en-US" altLang="zh-CN" dirty="0" err="1"/>
              <a:t>delpoyed</a:t>
            </a:r>
            <a:r>
              <a:rPr kumimoji="1" lang="en-US" altLang="zh-CN" dirty="0"/>
              <a:t> models on the platform locally.</a:t>
            </a:r>
          </a:p>
          <a:p>
            <a:endParaRPr kumimoji="1" lang="en-US" altLang="zh-CN" dirty="0"/>
          </a:p>
          <a:p>
            <a:r>
              <a:rPr kumimoji="1" lang="en-US" altLang="zh-CN" dirty="0"/>
              <a:t>There are several reasons we chose this topic as our project. First, Jetson Nano is a cost-effective hardware </a:t>
            </a:r>
            <a:r>
              <a:rPr kumimoji="1" lang="en-US" altLang="zh-CN" dirty="0" err="1"/>
              <a:t>platfrom</a:t>
            </a:r>
            <a:r>
              <a:rPr kumimoji="1" lang="en-US" altLang="zh-CN" dirty="0"/>
              <a:t>. Compared to traditional detection systems, the Jetson Nano based system is more affordable. </a:t>
            </a:r>
          </a:p>
          <a:p>
            <a:endParaRPr kumimoji="1" lang="en-US" altLang="zh-CN" dirty="0"/>
          </a:p>
          <a:p>
            <a:r>
              <a:rPr kumimoji="1" lang="en-US" altLang="zh-CN" dirty="0"/>
              <a:t>Second, the system can be expanded with additional features as needed.</a:t>
            </a:r>
          </a:p>
          <a:p>
            <a:endParaRPr kumimoji="1" lang="en-US" altLang="zh-CN" dirty="0"/>
          </a:p>
          <a:p>
            <a:r>
              <a:rPr kumimoji="1" lang="en-US" altLang="zh-CN" dirty="0"/>
              <a:t>And it is very easy to be integrated in vehicles systems.</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Jetson Nano is a small, powerful tiny computer designed for edge AI applications like computer vision, robotics, internet of things and so on.</a:t>
            </a:r>
          </a:p>
          <a:p>
            <a:endParaRPr kumimoji="1" lang="en-US" altLang="zh-CN" dirty="0"/>
          </a:p>
          <a:p>
            <a:r>
              <a:rPr kumimoji="1" lang="en-US" altLang="zh-CN" dirty="0"/>
              <a:t> It allows real-time inference in devices with limited power and space. Also it is a very-easy-to </a:t>
            </a:r>
            <a:r>
              <a:rPr kumimoji="1" lang="en-US" altLang="zh-CN" dirty="0" err="1"/>
              <a:t>ues</a:t>
            </a:r>
            <a:r>
              <a:rPr kumimoji="1" lang="en-US" altLang="zh-CN" dirty="0"/>
              <a:t> platform that runs in as little as 5 watts.</a:t>
            </a:r>
          </a:p>
          <a:p>
            <a:endParaRPr kumimoji="1" lang="en-US" altLang="zh-CN" dirty="0"/>
          </a:p>
          <a:p>
            <a:r>
              <a:rPr kumimoji="1" lang="en-US" altLang="zh-CN" dirty="0"/>
              <a:t>The </a:t>
            </a:r>
            <a:r>
              <a:rPr kumimoji="1" lang="en-US" altLang="zh-CN" dirty="0" err="1"/>
              <a:t>cpu</a:t>
            </a:r>
            <a:r>
              <a:rPr kumimoji="1" lang="en-US" altLang="zh-CN" dirty="0"/>
              <a:t> is an based on ARM-64 architecture.</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left figure shows the some information of interfaces. The right figure shows the initial setup of the platform.</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dirty="0"/>
          </a:p>
          <a:p>
            <a:r>
              <a:rPr dirty="0"/>
              <a:t>This code utilizes transfer learning with the pre-trained MobileNetV2 model to build a binary classifier for detecting open and closed eyes. The model learns texture and shape differences between these states through convolutional neural networks. Data is preprocessed with grayscale conversion, resizing, and normalization. A custom dataset class is implemented to load and label images, split data into training and validation sets, and prepare them for model input.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This code implements a real-time drowsiness detection system using a pre-trained MobileNetV2 model. The system captures video from a webcam, detects faces and eyes using Haar cascades, and classifies each eye as "open" or "closed" based on a trained deep learning model. Input images are preprocessed as grayscale, resized, and normalized before being passed to the model.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For each detected eye, the system draws a rectangle and labels it as "Open" (green) or "Closed" (red) in real time. This combines computer vision and deep learning for effective real-time monitoring.</a:t>
            </a:r>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We trained and tested MobileNetV2, ResNet18, and </a:t>
            </a:r>
            <a:r>
              <a:rPr lang="en-US" altLang="zh-CN" dirty="0" err="1"/>
              <a:t>EfficientNet</a:t>
            </a:r>
            <a:r>
              <a:rPr lang="en-US" altLang="zh-CN" dirty="0"/>
              <a:t> models, and compared them in detail in terms of training loss, verification accuracy, and inference speed. Here are the results</a:t>
            </a:r>
          </a:p>
          <a:p>
            <a:r>
              <a:rPr lang="en-US" altLang="zh-CN" dirty="0"/>
              <a:t>:For the ResNet18 model, validation losses fluctuate significantly at epoch 5, possibly due to overfitting or data distribution issues.</a:t>
            </a:r>
          </a:p>
          <a:p>
            <a:r>
              <a:rPr lang="en-US" altLang="zh-CN" dirty="0"/>
              <a:t>For </a:t>
            </a:r>
            <a:r>
              <a:rPr lang="en-US" altLang="zh-CN" dirty="0" err="1"/>
              <a:t>EfficientNet</a:t>
            </a:r>
            <a:r>
              <a:rPr lang="en-US" altLang="zh-CN" dirty="0"/>
              <a:t>, the training time and resource requirements are slightly higher.</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Finally, we choose the </a:t>
            </a:r>
            <a:r>
              <a:rPr lang="en-US" altLang="zh-CN" dirty="0" err="1"/>
              <a:t>moibleNet</a:t>
            </a:r>
            <a:r>
              <a:rPr lang="en-US" altLang="zh-CN" dirty="0"/>
              <a:t>.</a:t>
            </a:r>
          </a:p>
          <a:p>
            <a:r>
              <a:rPr lang="en-US" altLang="zh-CN" dirty="0"/>
              <a:t>For MobileNetV2:</a:t>
            </a:r>
          </a:p>
          <a:p>
            <a:r>
              <a:rPr lang="en-US" altLang="zh-CN" dirty="0"/>
              <a:t>During the training process, the loss decreased steadily, the verification loss was low, and the verification accuracy rose rapidly and finally reached 95%.</a:t>
            </a:r>
          </a:p>
          <a:p>
            <a:r>
              <a:rPr lang="en-US" altLang="zh-CN" dirty="0"/>
              <a:t>The advantages are lightweight design and fast inference, which is ideal for real-time tasks on the Jetson Nano. </a:t>
            </a:r>
          </a:p>
          <a:p>
            <a:r>
              <a:rPr lang="en-US" altLang="zh-CN" dirty="0"/>
              <a:t>The following is a demonstration of our running results</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58B454C-2427-4A13-8CC6-DCE458192186}" type="datetimeFigureOut">
              <a:rPr lang="zh-CN" altLang="en-US" smtClean="0"/>
              <a:t>2024/12/5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D3F9A1-94D1-4C6E-80FB-96E2FFF0B3A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58B454C-2427-4A13-8CC6-DCE458192186}" type="datetimeFigureOut">
              <a:rPr lang="zh-CN" altLang="en-US" smtClean="0"/>
              <a:t>2024/12/5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D3F9A1-94D1-4C6E-80FB-96E2FFF0B3A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58B454C-2427-4A13-8CC6-DCE458192186}" type="datetimeFigureOut">
              <a:rPr lang="zh-CN" altLang="en-US" smtClean="0"/>
              <a:t>2024/12/5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D3F9A1-94D1-4C6E-80FB-96E2FFF0B3A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58B454C-2427-4A13-8CC6-DCE458192186}" type="datetimeFigureOut">
              <a:rPr lang="zh-CN" altLang="en-US" smtClean="0"/>
              <a:t>2024/12/5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D3F9A1-94D1-4C6E-80FB-96E2FFF0B3A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58B454C-2427-4A13-8CC6-DCE458192186}" type="datetimeFigureOut">
              <a:rPr lang="zh-CN" altLang="en-US" smtClean="0"/>
              <a:t>2024/12/5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D3F9A1-94D1-4C6E-80FB-96E2FFF0B3A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758B454C-2427-4A13-8CC6-DCE458192186}" type="datetimeFigureOut">
              <a:rPr lang="zh-CN" altLang="en-US" smtClean="0"/>
              <a:t>2024/12/5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D3F9A1-94D1-4C6E-80FB-96E2FFF0B3A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758B454C-2427-4A13-8CC6-DCE458192186}" type="datetimeFigureOut">
              <a:rPr lang="zh-CN" altLang="en-US" smtClean="0"/>
              <a:t>2024/12/5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2D3F9A1-94D1-4C6E-80FB-96E2FFF0B3A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58B454C-2427-4A13-8CC6-DCE458192186}" type="datetimeFigureOut">
              <a:rPr lang="zh-CN" altLang="en-US" smtClean="0"/>
              <a:t>2024/12/5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2D3F9A1-94D1-4C6E-80FB-96E2FFF0B3A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58B454C-2427-4A13-8CC6-DCE458192186}" type="datetimeFigureOut">
              <a:rPr lang="zh-CN" altLang="en-US" smtClean="0"/>
              <a:t>2024/12/5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2D3F9A1-94D1-4C6E-80FB-96E2FFF0B3A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58B454C-2427-4A13-8CC6-DCE458192186}" type="datetimeFigureOut">
              <a:rPr lang="zh-CN" altLang="en-US" smtClean="0"/>
              <a:t>2024/12/5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D3F9A1-94D1-4C6E-80FB-96E2FFF0B3A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58B454C-2427-4A13-8CC6-DCE458192186}" type="datetimeFigureOut">
              <a:rPr lang="zh-CN" altLang="en-US" smtClean="0"/>
              <a:t>2024/12/5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D3F9A1-94D1-4C6E-80FB-96E2FFF0B3A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58B454C-2427-4A13-8CC6-DCE458192186}" type="datetimeFigureOut">
              <a:rPr lang="zh-CN" altLang="en-US" smtClean="0"/>
              <a:t>2024/12/5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2D3F9A1-94D1-4C6E-80FB-96E2FFF0B3A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p:cNvSpPr txBox="1"/>
          <p:nvPr/>
        </p:nvSpPr>
        <p:spPr>
          <a:xfrm>
            <a:off x="122430" y="286385"/>
            <a:ext cx="3822189" cy="1899912"/>
          </a:xfrm>
          <a:prstGeom prst="rect">
            <a:avLst/>
          </a:prstGeom>
        </p:spPr>
        <p:txBody>
          <a:bodyPr vert="horz" lIns="91440" tIns="45720" rIns="91440" bIns="45720" rtlCol="0" anchor="ctr">
            <a:normAutofit fontScale="92500" lnSpcReduction="10000"/>
          </a:bodyPr>
          <a:lstStyle/>
          <a:p>
            <a:pPr>
              <a:lnSpc>
                <a:spcPct val="90000"/>
              </a:lnSpc>
              <a:spcBef>
                <a:spcPct val="0"/>
              </a:spcBef>
              <a:spcAft>
                <a:spcPts val="600"/>
              </a:spcAft>
            </a:pPr>
            <a:r>
              <a:rPr kumimoji="1" lang="en-US" altLang="zh-CN" sz="3400" b="1" dirty="0">
                <a:solidFill>
                  <a:schemeClr val="bg1"/>
                </a:solidFill>
                <a:latin typeface="+mj-lt"/>
                <a:ea typeface="+mj-ea"/>
                <a:cs typeface="+mj-cs"/>
              </a:rPr>
              <a:t>Group 9-Wake up!</a:t>
            </a:r>
          </a:p>
          <a:p>
            <a:pPr>
              <a:lnSpc>
                <a:spcPct val="90000"/>
              </a:lnSpc>
              <a:spcBef>
                <a:spcPct val="0"/>
              </a:spcBef>
              <a:spcAft>
                <a:spcPts val="600"/>
              </a:spcAft>
            </a:pPr>
            <a:endParaRPr kumimoji="1" lang="en-US" altLang="zh-CN" sz="3400" b="1" dirty="0">
              <a:solidFill>
                <a:schemeClr val="bg1"/>
              </a:solidFill>
              <a:latin typeface="+mj-lt"/>
              <a:ea typeface="+mj-ea"/>
              <a:cs typeface="+mj-cs"/>
            </a:endParaRPr>
          </a:p>
          <a:p>
            <a:pPr>
              <a:lnSpc>
                <a:spcPct val="90000"/>
              </a:lnSpc>
              <a:spcBef>
                <a:spcPct val="0"/>
              </a:spcBef>
              <a:spcAft>
                <a:spcPts val="600"/>
              </a:spcAft>
            </a:pPr>
            <a:r>
              <a:rPr kumimoji="1" lang="en-US" altLang="zh-CN" sz="3400" b="1" dirty="0">
                <a:solidFill>
                  <a:schemeClr val="bg1"/>
                </a:solidFill>
                <a:latin typeface="+mj-lt"/>
                <a:ea typeface="+mj-ea"/>
                <a:cs typeface="+mj-cs"/>
              </a:rPr>
              <a:t>Don’t be Drowsiness Driving</a:t>
            </a:r>
          </a:p>
        </p:txBody>
      </p:sp>
      <p:sp>
        <p:nvSpPr>
          <p:cNvPr id="2" name="文本框 1"/>
          <p:cNvSpPr txBox="1"/>
          <p:nvPr/>
        </p:nvSpPr>
        <p:spPr>
          <a:xfrm>
            <a:off x="0" y="5140325"/>
            <a:ext cx="4090670" cy="1630045"/>
          </a:xfrm>
          <a:prstGeom prst="rect">
            <a:avLst/>
          </a:prstGeom>
          <a:noFill/>
        </p:spPr>
        <p:txBody>
          <a:bodyPr wrap="square" rtlCol="0">
            <a:spAutoFit/>
          </a:bodyPr>
          <a:lstStyle/>
          <a:p>
            <a:pPr algn="l"/>
            <a:r>
              <a:rPr lang="en-US" altLang="zh-CN" sz="2000">
                <a:solidFill>
                  <a:schemeClr val="bg1"/>
                </a:solidFill>
                <a:sym typeface="+mn-ea"/>
              </a:rPr>
              <a:t>Group#09 member</a:t>
            </a:r>
            <a:r>
              <a:rPr lang="zh-CN" altLang="en-US" sz="2000">
                <a:solidFill>
                  <a:schemeClr val="bg1"/>
                </a:solidFill>
                <a:sym typeface="+mn-ea"/>
              </a:rPr>
              <a:t>：</a:t>
            </a:r>
            <a:br>
              <a:rPr lang="zh-CN" altLang="en-US" sz="2000">
                <a:solidFill>
                  <a:schemeClr val="bg1"/>
                </a:solidFill>
                <a:sym typeface="+mn-ea"/>
              </a:rPr>
            </a:br>
            <a:r>
              <a:rPr lang="en-US" altLang="zh-CN" sz="2000">
                <a:solidFill>
                  <a:schemeClr val="bg1"/>
                </a:solidFill>
                <a:sym typeface="+mn-ea"/>
              </a:rPr>
              <a:t>     Donggen Li</a:t>
            </a:r>
            <a:r>
              <a:rPr lang="zh-CN" altLang="en-US" sz="2000">
                <a:solidFill>
                  <a:schemeClr val="bg1"/>
                </a:solidFill>
                <a:sym typeface="+mn-ea"/>
              </a:rPr>
              <a:t>（</a:t>
            </a:r>
            <a:r>
              <a:rPr lang="en-US" altLang="zh-CN" sz="2000">
                <a:solidFill>
                  <a:schemeClr val="bg1"/>
                </a:solidFill>
                <a:sym typeface="+mn-ea"/>
              </a:rPr>
              <a:t>eaz7wk</a:t>
            </a:r>
            <a:r>
              <a:rPr lang="zh-CN" altLang="en-US" sz="2000">
                <a:solidFill>
                  <a:schemeClr val="bg1"/>
                </a:solidFill>
                <a:sym typeface="+mn-ea"/>
              </a:rPr>
              <a:t>）</a:t>
            </a:r>
          </a:p>
          <a:p>
            <a:pPr algn="l"/>
            <a:r>
              <a:rPr lang="zh-CN" altLang="en-US" sz="2000">
                <a:solidFill>
                  <a:schemeClr val="bg1"/>
                </a:solidFill>
                <a:sym typeface="+mn-ea"/>
              </a:rPr>
              <a:t> </a:t>
            </a:r>
            <a:r>
              <a:rPr lang="en-US" altLang="zh-CN" sz="2000">
                <a:solidFill>
                  <a:schemeClr val="bg1"/>
                </a:solidFill>
                <a:sym typeface="+mn-ea"/>
              </a:rPr>
              <a:t>    Guang Wu</a:t>
            </a:r>
            <a:r>
              <a:rPr lang="zh-CN" altLang="en-US" sz="2000">
                <a:solidFill>
                  <a:schemeClr val="bg1"/>
                </a:solidFill>
                <a:sym typeface="+mn-ea"/>
              </a:rPr>
              <a:t>（</a:t>
            </a:r>
            <a:r>
              <a:rPr lang="en-US" altLang="zh-CN" sz="2000">
                <a:solidFill>
                  <a:schemeClr val="bg1"/>
                </a:solidFill>
                <a:sym typeface="+mn-ea"/>
              </a:rPr>
              <a:t>uzd5zk</a:t>
            </a:r>
            <a:r>
              <a:rPr lang="zh-CN" altLang="en-US" sz="2000">
                <a:solidFill>
                  <a:schemeClr val="bg1"/>
                </a:solidFill>
                <a:sym typeface="+mn-ea"/>
              </a:rPr>
              <a:t>）</a:t>
            </a:r>
            <a:br>
              <a:rPr lang="zh-CN" altLang="en-US" sz="2000">
                <a:solidFill>
                  <a:schemeClr val="bg1"/>
                </a:solidFill>
                <a:sym typeface="+mn-ea"/>
              </a:rPr>
            </a:br>
            <a:r>
              <a:rPr lang="en-US" altLang="zh-CN" sz="2000">
                <a:solidFill>
                  <a:schemeClr val="bg1"/>
                </a:solidFill>
                <a:sym typeface="+mn-ea"/>
              </a:rPr>
              <a:t>     Linze Fan</a:t>
            </a:r>
            <a:r>
              <a:rPr lang="zh-CN" altLang="en-US" sz="2000">
                <a:solidFill>
                  <a:schemeClr val="bg1"/>
                </a:solidFill>
                <a:sym typeface="+mn-ea"/>
              </a:rPr>
              <a:t>（</a:t>
            </a:r>
            <a:r>
              <a:rPr lang="en-US" altLang="zh-CN" sz="2000">
                <a:solidFill>
                  <a:schemeClr val="bg1"/>
                </a:solidFill>
                <a:sym typeface="+mn-ea"/>
              </a:rPr>
              <a:t>fxp3fw</a:t>
            </a:r>
            <a:r>
              <a:rPr lang="zh-CN" altLang="en-US" sz="2000">
                <a:solidFill>
                  <a:schemeClr val="bg1"/>
                </a:solidFill>
                <a:sym typeface="+mn-ea"/>
              </a:rPr>
              <a:t>）</a:t>
            </a:r>
            <a:endParaRPr lang="en-US" sz="2000"/>
          </a:p>
          <a:p>
            <a:pPr algn="l"/>
            <a:endParaRPr lang="zh-CN" altLang="en-US"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4834" y="202347"/>
            <a:ext cx="7059123" cy="584775"/>
          </a:xfrm>
          <a:prstGeom prst="rect">
            <a:avLst/>
          </a:prstGeom>
          <a:noFill/>
        </p:spPr>
        <p:txBody>
          <a:bodyPr wrap="square" rtlCol="0">
            <a:spAutoFit/>
          </a:bodyPr>
          <a:lstStyle/>
          <a:p>
            <a:r>
              <a:rPr lang="en-US" altLang="zh-CN" sz="3200" b="1" dirty="0">
                <a:latin typeface="微软雅黑" panose="020B0503020204020204" pitchFamily="34" charset="-122"/>
                <a:ea typeface="微软雅黑" panose="020B0503020204020204" pitchFamily="34" charset="-122"/>
              </a:rPr>
              <a:t>Demo</a:t>
            </a:r>
            <a:endParaRPr lang="zh-CN" altLang="en-US" sz="32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658758" y="950360"/>
            <a:ext cx="6292891" cy="3642188"/>
          </a:xfrm>
          <a:prstGeom prst="rect">
            <a:avLst/>
          </a:prstGeom>
        </p:spPr>
      </p:pic>
      <p:pic>
        <p:nvPicPr>
          <p:cNvPr id="7" name="图片 6"/>
          <p:cNvPicPr>
            <a:picLocks noChangeAspect="1"/>
          </p:cNvPicPr>
          <p:nvPr/>
        </p:nvPicPr>
        <p:blipFill>
          <a:blip r:embed="rId4"/>
          <a:stretch>
            <a:fillRect/>
          </a:stretch>
        </p:blipFill>
        <p:spPr>
          <a:xfrm>
            <a:off x="4894707" y="2781728"/>
            <a:ext cx="5808759" cy="32800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4834" y="202347"/>
            <a:ext cx="7059123" cy="584775"/>
          </a:xfrm>
          <a:prstGeom prst="rect">
            <a:avLst/>
          </a:prstGeom>
          <a:noFill/>
        </p:spPr>
        <p:txBody>
          <a:bodyPr wrap="square" rtlCol="0">
            <a:spAutoFit/>
          </a:bodyPr>
          <a:lstStyle/>
          <a:p>
            <a:r>
              <a:rPr lang="en-US" altLang="zh-CN" sz="3200" b="1" dirty="0">
                <a:latin typeface="微软雅黑" panose="020B0503020204020204" pitchFamily="34" charset="-122"/>
                <a:ea typeface="微软雅黑" panose="020B0503020204020204" pitchFamily="34" charset="-122"/>
              </a:rPr>
              <a:t>Demo</a:t>
            </a:r>
            <a:endParaRPr lang="zh-CN" altLang="en-US" sz="3200" b="1" dirty="0">
              <a:latin typeface="微软雅黑" panose="020B0503020204020204" pitchFamily="34" charset="-122"/>
              <a:ea typeface="微软雅黑" panose="020B0503020204020204" pitchFamily="34" charset="-122"/>
            </a:endParaRPr>
          </a:p>
        </p:txBody>
      </p:sp>
      <p:pic>
        <p:nvPicPr>
          <p:cNvPr id="2" name="23_173327168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08251" y="1007405"/>
            <a:ext cx="7931792" cy="44944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4834" y="202347"/>
            <a:ext cx="7059123" cy="584775"/>
          </a:xfrm>
          <a:prstGeom prst="rect">
            <a:avLst/>
          </a:prstGeom>
          <a:noFill/>
        </p:spPr>
        <p:txBody>
          <a:bodyPr wrap="square" rtlCol="0">
            <a:spAutoFit/>
          </a:bodyPr>
          <a:lstStyle/>
          <a:p>
            <a:r>
              <a:rPr lang="en-US" altLang="zh-CN" sz="3200" b="1" dirty="0">
                <a:latin typeface="微软雅黑" panose="020B0503020204020204" pitchFamily="34" charset="-122"/>
                <a:ea typeface="微软雅黑" panose="020B0503020204020204" pitchFamily="34" charset="-122"/>
              </a:rPr>
              <a:t>Conclusion</a:t>
            </a:r>
            <a:endParaRPr lang="zh-CN" altLang="en-US" sz="32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544835" y="890681"/>
            <a:ext cx="10699845" cy="1200329"/>
          </a:xfrm>
          <a:prstGeom prst="rect">
            <a:avLst/>
          </a:prstGeom>
          <a:noFill/>
        </p:spPr>
        <p:txBody>
          <a:bodyPr wrap="square" rtlCol="0">
            <a:spAutoFit/>
          </a:bodyPr>
          <a:lstStyle/>
          <a:p>
            <a:pPr marL="342900" indent="-342900">
              <a:buAutoNum type="arabicPeriod"/>
            </a:pPr>
            <a:r>
              <a:rPr lang="en-US" altLang="zh-CN" dirty="0"/>
              <a:t>There are certain limitations in Jetson Nano performance such as its GPU computing power and memory</a:t>
            </a:r>
          </a:p>
          <a:p>
            <a:pPr marL="342900" indent="-342900">
              <a:buAutoNum type="arabicPeriod"/>
            </a:pPr>
            <a:endParaRPr lang="en-US" altLang="zh-CN" dirty="0"/>
          </a:p>
          <a:p>
            <a:pPr marL="342900" indent="-342900">
              <a:buAutoNum type="arabicPeriod"/>
            </a:pPr>
            <a:r>
              <a:rPr lang="en-US" altLang="zh-CN" dirty="0"/>
              <a:t>When real-time requirements are very high or resources are very limited, consider using </a:t>
            </a:r>
            <a:r>
              <a:rPr lang="en-US" altLang="zh-CN" dirty="0" err="1"/>
              <a:t>MobileNet</a:t>
            </a:r>
            <a:r>
              <a:rPr lang="en-US" altLang="zh-CN" dirty="0"/>
              <a:t>. </a:t>
            </a:r>
            <a:endParaRPr lang="zh-CN" altLang="en-US" dirty="0"/>
          </a:p>
        </p:txBody>
      </p:sp>
      <p:sp>
        <p:nvSpPr>
          <p:cNvPr id="6" name="文本框 5"/>
          <p:cNvSpPr txBox="1"/>
          <p:nvPr/>
        </p:nvSpPr>
        <p:spPr>
          <a:xfrm>
            <a:off x="544834" y="2194569"/>
            <a:ext cx="7059123" cy="584775"/>
          </a:xfrm>
          <a:prstGeom prst="rect">
            <a:avLst/>
          </a:prstGeom>
          <a:noFill/>
        </p:spPr>
        <p:txBody>
          <a:bodyPr wrap="square" rtlCol="0">
            <a:spAutoFit/>
          </a:bodyPr>
          <a:lstStyle/>
          <a:p>
            <a:r>
              <a:rPr lang="en-US" altLang="zh-CN" sz="3200" b="1" dirty="0">
                <a:latin typeface="微软雅黑" panose="020B0503020204020204" pitchFamily="34" charset="-122"/>
                <a:ea typeface="微软雅黑" panose="020B0503020204020204" pitchFamily="34" charset="-122"/>
              </a:rPr>
              <a:t>Lessons and Optimization</a:t>
            </a:r>
            <a:endParaRPr lang="zh-CN" altLang="en-US" sz="32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44835" y="2882903"/>
            <a:ext cx="10699845" cy="3970318"/>
          </a:xfrm>
          <a:prstGeom prst="rect">
            <a:avLst/>
          </a:prstGeom>
          <a:noFill/>
        </p:spPr>
        <p:txBody>
          <a:bodyPr wrap="square" rtlCol="0">
            <a:spAutoFit/>
          </a:bodyPr>
          <a:lstStyle/>
          <a:p>
            <a:r>
              <a:rPr lang="en-US" altLang="zh-CN" dirty="0"/>
              <a:t>1.Insufficient data augmentation may cause the model to perform poorly for model-specific scenarios (such as light changes or rapid eye opening and closing).</a:t>
            </a:r>
          </a:p>
          <a:p>
            <a:endParaRPr lang="en-US" altLang="zh-CN" dirty="0"/>
          </a:p>
          <a:p>
            <a:r>
              <a:rPr lang="en-US" altLang="zh-CN" dirty="0"/>
              <a:t>——Increase the diversity of the training set: </a:t>
            </a:r>
          </a:p>
          <a:p>
            <a:pPr lvl="1"/>
            <a:r>
              <a:rPr lang="en-US" altLang="zh-CN" dirty="0"/>
              <a:t>(1). Including data for different lighting conditions (angles, blur, etc.).</a:t>
            </a:r>
          </a:p>
          <a:p>
            <a:pPr lvl="1"/>
            <a:r>
              <a:rPr lang="en-US" altLang="zh-CN" dirty="0"/>
              <a:t>(2). Apply data augmentation techniques (rotation, brightness adjustment, blurring, etc.) to improve model robustness</a:t>
            </a:r>
            <a:endParaRPr lang="zh-CN" altLang="en-US" dirty="0"/>
          </a:p>
          <a:p>
            <a:pPr marL="342900" indent="-342900">
              <a:buAutoNum type="arabicPeriod"/>
            </a:pPr>
            <a:endParaRPr lang="en-US" altLang="zh-CN" dirty="0"/>
          </a:p>
          <a:p>
            <a:pPr marL="342900" indent="-342900">
              <a:buAutoNum type="arabicPeriod"/>
            </a:pPr>
            <a:endParaRPr lang="en-US" altLang="zh-CN" dirty="0"/>
          </a:p>
          <a:p>
            <a:r>
              <a:rPr lang="en-US" altLang="zh-CN" dirty="0"/>
              <a:t>2. Judging from the fluctuations in training and validation losses of ResNet18, the model may be overfitting, especially in epoch 5. Model overfitting may cause the training effect to be out of touch with the actual application</a:t>
            </a:r>
          </a:p>
          <a:p>
            <a:endParaRPr lang="en-US" altLang="zh-CN" dirty="0"/>
          </a:p>
          <a:p>
            <a:pPr marL="342900" indent="-342900">
              <a:buFontTx/>
              <a:buAutoNum type="arabicPeriod"/>
            </a:pPr>
            <a:endParaRPr lang="en-US" altLang="zh-C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4834" y="202347"/>
            <a:ext cx="7059123" cy="584775"/>
          </a:xfrm>
          <a:prstGeom prst="rect">
            <a:avLst/>
          </a:prstGeom>
          <a:noFill/>
        </p:spPr>
        <p:txBody>
          <a:bodyPr wrap="square" rtlCol="0">
            <a:spAutoFit/>
          </a:bodyPr>
          <a:lstStyle/>
          <a:p>
            <a:r>
              <a:rPr lang="en-US" altLang="zh-CN" sz="3200" b="1" dirty="0">
                <a:latin typeface="微软雅黑" panose="020B0503020204020204" pitchFamily="34" charset="-122"/>
                <a:ea typeface="微软雅黑" panose="020B0503020204020204" pitchFamily="34" charset="-122"/>
              </a:rPr>
              <a:t>YOLOv5</a:t>
            </a:r>
            <a:endParaRPr lang="zh-CN" altLang="en-US" sz="32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544832" y="1527039"/>
            <a:ext cx="10699845" cy="1477328"/>
          </a:xfrm>
          <a:prstGeom prst="rect">
            <a:avLst/>
          </a:prstGeom>
          <a:noFill/>
        </p:spPr>
        <p:txBody>
          <a:bodyPr wrap="square" rtlCol="0">
            <a:spAutoFit/>
          </a:bodyPr>
          <a:lstStyle/>
          <a:p>
            <a:r>
              <a:rPr lang="en-US" altLang="zh-CN" b="0" i="0" dirty="0">
                <a:solidFill>
                  <a:srgbClr val="000000"/>
                </a:solidFill>
                <a:effectLst/>
              </a:rPr>
              <a:t>YOLO (You Only Look Once) v5 is a lightweight object detection model created by </a:t>
            </a:r>
            <a:r>
              <a:rPr lang="en-US" altLang="zh-CN" b="0" i="0" dirty="0" err="1">
                <a:solidFill>
                  <a:srgbClr val="000000"/>
                </a:solidFill>
                <a:effectLst/>
              </a:rPr>
              <a:t>Ultralytics</a:t>
            </a:r>
            <a:endParaRPr lang="en-US" altLang="zh-CN" b="0" i="0" dirty="0">
              <a:solidFill>
                <a:srgbClr val="000000"/>
              </a:solidFill>
              <a:effectLst/>
            </a:endParaRPr>
          </a:p>
          <a:p>
            <a:endParaRPr lang="en-US" altLang="zh-CN" dirty="0">
              <a:solidFill>
                <a:srgbClr val="000000"/>
              </a:solidFill>
            </a:endParaRPr>
          </a:p>
          <a:p>
            <a:r>
              <a:rPr lang="en-US" altLang="zh-CN" dirty="0"/>
              <a:t>A target detection algorithm that focuses on real-time detection of the location and category of multiple objects in images and videos. </a:t>
            </a:r>
          </a:p>
          <a:p>
            <a:r>
              <a:rPr lang="en-US" altLang="zh-CN" dirty="0"/>
              <a:t>Unlike </a:t>
            </a:r>
            <a:r>
              <a:rPr lang="en-US" altLang="zh-CN" dirty="0" err="1"/>
              <a:t>MobileNet</a:t>
            </a:r>
            <a:r>
              <a:rPr lang="en-US" altLang="zh-CN" dirty="0"/>
              <a:t>, YOLOv5 focuses more on locating and labeling objects.</a:t>
            </a:r>
            <a:endParaRPr lang="zh-CN" altLang="en-US" dirty="0"/>
          </a:p>
        </p:txBody>
      </p:sp>
      <p:sp>
        <p:nvSpPr>
          <p:cNvPr id="10" name="圆角矩形 9"/>
          <p:cNvSpPr/>
          <p:nvPr/>
        </p:nvSpPr>
        <p:spPr>
          <a:xfrm>
            <a:off x="544832" y="3749421"/>
            <a:ext cx="2075081" cy="1844858"/>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圆角矩形 11"/>
          <p:cNvSpPr/>
          <p:nvPr/>
        </p:nvSpPr>
        <p:spPr>
          <a:xfrm>
            <a:off x="5003815" y="3744284"/>
            <a:ext cx="2075081" cy="1844858"/>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p:cNvSpPr/>
          <p:nvPr/>
        </p:nvSpPr>
        <p:spPr>
          <a:xfrm>
            <a:off x="9462798" y="3744284"/>
            <a:ext cx="2075081" cy="1844858"/>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右箭头 14"/>
          <p:cNvSpPr/>
          <p:nvPr/>
        </p:nvSpPr>
        <p:spPr>
          <a:xfrm>
            <a:off x="3061699" y="4356242"/>
            <a:ext cx="1592494" cy="626724"/>
          </a:xfrm>
          <a:prstGeom prst="rightArrow">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右箭头 15"/>
          <p:cNvSpPr/>
          <p:nvPr/>
        </p:nvSpPr>
        <p:spPr>
          <a:xfrm>
            <a:off x="7474600" y="4353351"/>
            <a:ext cx="1592494" cy="626724"/>
          </a:xfrm>
          <a:prstGeom prst="rightArrow">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文本框 16"/>
          <p:cNvSpPr txBox="1"/>
          <p:nvPr/>
        </p:nvSpPr>
        <p:spPr>
          <a:xfrm>
            <a:off x="750165" y="4205048"/>
            <a:ext cx="1664413" cy="923330"/>
          </a:xfrm>
          <a:prstGeom prst="rect">
            <a:avLst/>
          </a:prstGeom>
          <a:noFill/>
        </p:spPr>
        <p:txBody>
          <a:bodyPr wrap="square" rtlCol="0">
            <a:spAutoFit/>
          </a:bodyPr>
          <a:lstStyle/>
          <a:p>
            <a:pPr algn="ctr"/>
            <a:r>
              <a:rPr kumimoji="1" lang="en-US" altLang="zh-CN" b="1" dirty="0"/>
              <a:t>Camera Input</a:t>
            </a:r>
          </a:p>
          <a:p>
            <a:pPr algn="ctr"/>
            <a:r>
              <a:rPr kumimoji="1" lang="en-US" altLang="zh-CN" b="1" dirty="0"/>
              <a:t>(Real-Time Video)</a:t>
            </a:r>
          </a:p>
        </p:txBody>
      </p:sp>
      <p:sp>
        <p:nvSpPr>
          <p:cNvPr id="18" name="文本框 17"/>
          <p:cNvSpPr txBox="1"/>
          <p:nvPr/>
        </p:nvSpPr>
        <p:spPr>
          <a:xfrm>
            <a:off x="5214288" y="4193447"/>
            <a:ext cx="1664413" cy="923330"/>
          </a:xfrm>
          <a:prstGeom prst="rect">
            <a:avLst/>
          </a:prstGeom>
          <a:noFill/>
        </p:spPr>
        <p:txBody>
          <a:bodyPr wrap="square" rtlCol="0">
            <a:spAutoFit/>
          </a:bodyPr>
          <a:lstStyle/>
          <a:p>
            <a:pPr algn="ctr"/>
            <a:r>
              <a:rPr kumimoji="1" lang="en-US" altLang="zh-CN" b="1" dirty="0"/>
              <a:t>YOLOv5</a:t>
            </a:r>
          </a:p>
          <a:p>
            <a:pPr algn="ctr"/>
            <a:r>
              <a:rPr kumimoji="1" lang="en-US" altLang="zh-CN" b="1" dirty="0"/>
              <a:t>(Detect Eyes/Face)</a:t>
            </a:r>
          </a:p>
        </p:txBody>
      </p:sp>
      <p:sp>
        <p:nvSpPr>
          <p:cNvPr id="19" name="文本框 18"/>
          <p:cNvSpPr txBox="1"/>
          <p:nvPr/>
        </p:nvSpPr>
        <p:spPr>
          <a:xfrm>
            <a:off x="9668131" y="4193447"/>
            <a:ext cx="1664413" cy="1200329"/>
          </a:xfrm>
          <a:prstGeom prst="rect">
            <a:avLst/>
          </a:prstGeom>
          <a:noFill/>
        </p:spPr>
        <p:txBody>
          <a:bodyPr wrap="square" rtlCol="0">
            <a:spAutoFit/>
          </a:bodyPr>
          <a:lstStyle/>
          <a:p>
            <a:pPr algn="ctr"/>
            <a:r>
              <a:rPr kumimoji="1" lang="en-US" altLang="zh-CN" b="1" dirty="0" err="1"/>
              <a:t>MobileNet</a:t>
            </a:r>
            <a:endParaRPr kumimoji="1" lang="en-US" altLang="zh-CN" b="1" dirty="0"/>
          </a:p>
          <a:p>
            <a:pPr algn="ctr"/>
            <a:r>
              <a:rPr kumimoji="1" lang="en-US" altLang="zh-CN" b="1" dirty="0"/>
              <a:t>(Classify Eye/Face state)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64412" y="1181527"/>
            <a:ext cx="7561781" cy="954107"/>
          </a:xfrm>
          <a:prstGeom prst="rect">
            <a:avLst/>
          </a:prstGeom>
          <a:noFill/>
        </p:spPr>
        <p:txBody>
          <a:bodyPr wrap="square" rtlCol="0">
            <a:spAutoFit/>
          </a:bodyPr>
          <a:lstStyle/>
          <a:p>
            <a:r>
              <a:rPr kumimoji="1" lang="en-US" altLang="zh-CN" sz="2800" dirty="0"/>
              <a:t>http://</a:t>
            </a:r>
            <a:r>
              <a:rPr kumimoji="1" lang="en-US" altLang="zh-CN" sz="2800" dirty="0" err="1"/>
              <a:t>venividiwiki.ee.virginia.edu</a:t>
            </a:r>
            <a:r>
              <a:rPr kumimoji="1" lang="en-US" altLang="zh-CN" sz="2800" dirty="0"/>
              <a:t>/</a:t>
            </a:r>
            <a:r>
              <a:rPr kumimoji="1" lang="en-US" altLang="zh-CN" sz="2800" dirty="0" err="1"/>
              <a:t>mediawiki</a:t>
            </a:r>
            <a:r>
              <a:rPr kumimoji="1" lang="en-US" altLang="zh-CN" sz="2800" dirty="0"/>
              <a:t>/</a:t>
            </a:r>
            <a:r>
              <a:rPr kumimoji="1" lang="en-US" altLang="zh-CN" sz="2800" dirty="0" err="1"/>
              <a:t>index.php</a:t>
            </a:r>
            <a:r>
              <a:rPr kumimoji="1" lang="en-US" altLang="zh-CN" sz="2800" dirty="0"/>
              <a:t>/</a:t>
            </a:r>
            <a:r>
              <a:rPr kumimoji="1" lang="en-US" altLang="zh-CN" sz="2800" dirty="0" err="1"/>
              <a:t>JetsonNano</a:t>
            </a:r>
            <a:endParaRPr kumimoji="1" lang="zh-CN" altLang="en-US" sz="2800" dirty="0"/>
          </a:p>
        </p:txBody>
      </p:sp>
      <p:sp>
        <p:nvSpPr>
          <p:cNvPr id="6" name="文本框 5"/>
          <p:cNvSpPr txBox="1"/>
          <p:nvPr/>
        </p:nvSpPr>
        <p:spPr>
          <a:xfrm>
            <a:off x="1664412" y="2915818"/>
            <a:ext cx="7561781" cy="1384995"/>
          </a:xfrm>
          <a:prstGeom prst="rect">
            <a:avLst/>
          </a:prstGeom>
          <a:noFill/>
        </p:spPr>
        <p:txBody>
          <a:bodyPr wrap="square">
            <a:spAutoFit/>
          </a:bodyPr>
          <a:lstStyle/>
          <a:p>
            <a:r>
              <a:rPr lang="zh-CN" altLang="en-US" sz="2800" dirty="0"/>
              <a:t>https://docs.edgeimpulse.com/experts/featured-machine-learning-projects/nvidia-omniverse-synthetic-data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49486" y="2321004"/>
            <a:ext cx="4349931" cy="1107996"/>
          </a:xfrm>
          <a:prstGeom prst="rect">
            <a:avLst/>
          </a:prstGeom>
          <a:noFill/>
        </p:spPr>
        <p:txBody>
          <a:bodyPr wrap="square" rtlCol="0">
            <a:spAutoFit/>
          </a:bodyPr>
          <a:lstStyle/>
          <a:p>
            <a:r>
              <a:rPr kumimoji="1" lang="en-US" altLang="zh-CN" sz="6600" dirty="0"/>
              <a:t>Questions?</a:t>
            </a:r>
            <a:endParaRPr kumimoji="1" lang="zh-CN" altLang="en-US" sz="6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44835" y="202347"/>
            <a:ext cx="4889500" cy="584775"/>
          </a:xfrm>
          <a:prstGeom prst="rect">
            <a:avLst/>
          </a:prstGeom>
          <a:noFill/>
        </p:spPr>
        <p:txBody>
          <a:bodyPr wrap="square" rtlCol="0">
            <a:spAutoFit/>
          </a:bodyPr>
          <a:lstStyle/>
          <a:p>
            <a:r>
              <a:rPr lang="en-US" altLang="zh-CN" sz="3200" b="1" dirty="0">
                <a:latin typeface="微软雅黑" panose="020B0503020204020204" pitchFamily="34" charset="-122"/>
                <a:ea typeface="微软雅黑" panose="020B0503020204020204" pitchFamily="34" charset="-122"/>
              </a:rPr>
              <a:t>Project Objective</a:t>
            </a:r>
            <a:endParaRPr lang="zh-CN" altLang="en-US" sz="32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544835" y="890681"/>
            <a:ext cx="10699845" cy="1754326"/>
          </a:xfrm>
          <a:prstGeom prst="rect">
            <a:avLst/>
          </a:prstGeom>
          <a:noFill/>
        </p:spPr>
        <p:txBody>
          <a:bodyPr wrap="square" rtlCol="0">
            <a:spAutoFit/>
          </a:bodyPr>
          <a:lstStyle/>
          <a:p>
            <a:r>
              <a:rPr lang="en-US" altLang="zh-CN" dirty="0"/>
              <a:t>Use </a:t>
            </a:r>
            <a:r>
              <a:rPr lang="en-US" altLang="zh-CN" b="1" dirty="0"/>
              <a:t>Nvidia Jetson Nano</a:t>
            </a:r>
            <a:r>
              <a:rPr lang="en-US" altLang="zh-CN" dirty="0"/>
              <a:t> platform with provided camera to run inference on image classification tasks for deployed models on the platform locally.</a:t>
            </a:r>
          </a:p>
          <a:p>
            <a:endParaRPr lang="en-US" altLang="zh-CN" dirty="0"/>
          </a:p>
          <a:p>
            <a:r>
              <a:rPr lang="en-US" altLang="zh-CN" dirty="0"/>
              <a:t>This project aims to develop a real-time drowsiness detection system based on Jetson Nano. The system captures the driver’s facial features such as eye closure and yawning in real-time and analyzes them using deep learning algorithms to identify the signs.</a:t>
            </a:r>
            <a:endParaRPr lang="zh-CN" altLang="en-US" dirty="0"/>
          </a:p>
        </p:txBody>
      </p:sp>
      <p:sp>
        <p:nvSpPr>
          <p:cNvPr id="14" name="文本框 13"/>
          <p:cNvSpPr txBox="1"/>
          <p:nvPr/>
        </p:nvSpPr>
        <p:spPr>
          <a:xfrm>
            <a:off x="544835" y="2844225"/>
            <a:ext cx="4889500" cy="584775"/>
          </a:xfrm>
          <a:prstGeom prst="rect">
            <a:avLst/>
          </a:prstGeom>
          <a:noFill/>
        </p:spPr>
        <p:txBody>
          <a:bodyPr wrap="square" rtlCol="0">
            <a:spAutoFit/>
          </a:bodyPr>
          <a:lstStyle/>
          <a:p>
            <a:r>
              <a:rPr lang="en-US" altLang="zh-CN" sz="3200" b="1" dirty="0">
                <a:latin typeface="微软雅黑" panose="020B0503020204020204" pitchFamily="34" charset="-122"/>
                <a:ea typeface="微软雅黑" panose="020B0503020204020204" pitchFamily="34" charset="-122"/>
              </a:rPr>
              <a:t>Project Advantages</a:t>
            </a:r>
            <a:endParaRPr lang="zh-CN" altLang="en-US" sz="32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544834" y="3628218"/>
            <a:ext cx="10699845" cy="2308324"/>
          </a:xfrm>
          <a:prstGeom prst="rect">
            <a:avLst/>
          </a:prstGeom>
          <a:noFill/>
        </p:spPr>
        <p:txBody>
          <a:bodyPr wrap="square" rtlCol="0">
            <a:spAutoFit/>
          </a:bodyPr>
          <a:lstStyle/>
          <a:p>
            <a:r>
              <a:rPr lang="en-US" altLang="zh-CN" b="1" dirty="0"/>
              <a:t>Cost-Effective</a:t>
            </a:r>
          </a:p>
          <a:p>
            <a:r>
              <a:rPr lang="en-US" altLang="zh-CN" dirty="0"/>
              <a:t>Compared to traditional drowsiness detection systems, the Jetson Nano-based system is more affordable.</a:t>
            </a:r>
          </a:p>
          <a:p>
            <a:endParaRPr lang="en-US" altLang="zh-CN" dirty="0"/>
          </a:p>
          <a:p>
            <a:r>
              <a:rPr lang="en-US" altLang="zh-CN" b="1" dirty="0"/>
              <a:t>Scalability</a:t>
            </a:r>
          </a:p>
          <a:p>
            <a:r>
              <a:rPr lang="en-US" altLang="zh-CN" dirty="0"/>
              <a:t>The system can be expanded with additional features as needed.</a:t>
            </a:r>
          </a:p>
          <a:p>
            <a:endParaRPr lang="en-US" altLang="zh-CN" dirty="0"/>
          </a:p>
          <a:p>
            <a:r>
              <a:rPr lang="en-US" altLang="zh-CN" b="1" dirty="0"/>
              <a:t>Easy Integration</a:t>
            </a:r>
          </a:p>
          <a:p>
            <a:r>
              <a:rPr lang="en-US" altLang="zh-CN" dirty="0"/>
              <a:t>Compact hardware assize and flexible interface design facilitate integration with other in-vehicles systems.</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4835" y="987911"/>
            <a:ext cx="7043498" cy="369332"/>
          </a:xfrm>
          <a:prstGeom prst="rect">
            <a:avLst/>
          </a:prstGeom>
          <a:noFill/>
        </p:spPr>
        <p:txBody>
          <a:bodyPr wrap="square" rtlCol="0">
            <a:spAutoFit/>
          </a:bodyPr>
          <a:lstStyle/>
          <a:p>
            <a:r>
              <a:rPr kumimoji="1" lang="en-US" altLang="zh-CN" dirty="0"/>
              <a:t>A small, powerful computer designed for edge AI applications.  </a:t>
            </a:r>
            <a:endParaRPr kumimoji="1" lang="zh-CN" altLang="en-US" dirty="0"/>
          </a:p>
        </p:txBody>
      </p:sp>
      <p:sp>
        <p:nvSpPr>
          <p:cNvPr id="5" name="文本框 4"/>
          <p:cNvSpPr txBox="1"/>
          <p:nvPr/>
        </p:nvSpPr>
        <p:spPr>
          <a:xfrm>
            <a:off x="544835" y="1556099"/>
            <a:ext cx="7043498" cy="923330"/>
          </a:xfrm>
          <a:prstGeom prst="rect">
            <a:avLst/>
          </a:prstGeom>
          <a:noFill/>
        </p:spPr>
        <p:txBody>
          <a:bodyPr wrap="square" rtlCol="0">
            <a:spAutoFit/>
          </a:bodyPr>
          <a:lstStyle/>
          <a:p>
            <a:r>
              <a:rPr kumimoji="1" lang="en-US" altLang="zh-CN" b="1" dirty="0"/>
              <a:t>Use Cases:</a:t>
            </a:r>
          </a:p>
          <a:p>
            <a:r>
              <a:rPr kumimoji="1" lang="en-US" altLang="zh-CN" dirty="0"/>
              <a:t>Ideal for edge AI applications like computer vision, robotics and IoT, allowing real-time inference in devices with limited power and space</a:t>
            </a:r>
          </a:p>
        </p:txBody>
      </p:sp>
      <p:sp>
        <p:nvSpPr>
          <p:cNvPr id="6" name="文本框 5"/>
          <p:cNvSpPr txBox="1"/>
          <p:nvPr/>
        </p:nvSpPr>
        <p:spPr>
          <a:xfrm>
            <a:off x="544835" y="2670234"/>
            <a:ext cx="7043498" cy="646331"/>
          </a:xfrm>
          <a:prstGeom prst="rect">
            <a:avLst/>
          </a:prstGeom>
          <a:noFill/>
        </p:spPr>
        <p:txBody>
          <a:bodyPr wrap="square" rtlCol="0">
            <a:spAutoFit/>
          </a:bodyPr>
          <a:lstStyle/>
          <a:p>
            <a:r>
              <a:rPr kumimoji="1" lang="en-US" altLang="zh-CN" b="1" dirty="0"/>
              <a:t>Power Efficiency:</a:t>
            </a:r>
          </a:p>
          <a:p>
            <a:r>
              <a:rPr kumimoji="1" lang="en-US" altLang="zh-CN" dirty="0"/>
              <a:t>Designed to operate with low power consumption (as little as 5 watts). </a:t>
            </a:r>
          </a:p>
        </p:txBody>
      </p:sp>
      <p:pic>
        <p:nvPicPr>
          <p:cNvPr id="7" name="Picture 2" descr="Jetson Orin Nano Developer K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859" y="1387179"/>
            <a:ext cx="5222506" cy="3499079"/>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4"/>
          <a:stretch>
            <a:fillRect/>
          </a:stretch>
        </p:blipFill>
        <p:spPr>
          <a:xfrm>
            <a:off x="544835" y="3541436"/>
            <a:ext cx="7043498" cy="2216024"/>
          </a:xfrm>
          <a:prstGeom prst="rect">
            <a:avLst/>
          </a:prstGeom>
        </p:spPr>
      </p:pic>
      <p:sp>
        <p:nvSpPr>
          <p:cNvPr id="9" name="文本框 8"/>
          <p:cNvSpPr txBox="1"/>
          <p:nvPr/>
        </p:nvSpPr>
        <p:spPr>
          <a:xfrm>
            <a:off x="544835" y="202347"/>
            <a:ext cx="4889500" cy="584775"/>
          </a:xfrm>
          <a:prstGeom prst="rect">
            <a:avLst/>
          </a:prstGeom>
          <a:noFill/>
        </p:spPr>
        <p:txBody>
          <a:bodyPr wrap="square" rtlCol="0">
            <a:spAutoFit/>
          </a:bodyPr>
          <a:lstStyle/>
          <a:p>
            <a:r>
              <a:rPr lang="en-US" altLang="zh-CN" sz="3200" b="1" dirty="0">
                <a:latin typeface="微软雅黑" panose="020B0503020204020204" pitchFamily="34" charset="-122"/>
                <a:ea typeface="微软雅黑" panose="020B0503020204020204" pitchFamily="34" charset="-122"/>
              </a:rPr>
              <a:t>Nvidia Jetson Nano</a:t>
            </a:r>
            <a:endParaRPr lang="zh-CN" altLang="en-US" sz="32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4834" y="202347"/>
            <a:ext cx="7059123" cy="584775"/>
          </a:xfrm>
          <a:prstGeom prst="rect">
            <a:avLst/>
          </a:prstGeom>
          <a:noFill/>
        </p:spPr>
        <p:txBody>
          <a:bodyPr wrap="square" rtlCol="0">
            <a:spAutoFit/>
          </a:bodyPr>
          <a:lstStyle/>
          <a:p>
            <a:r>
              <a:rPr lang="en-US" altLang="zh-CN" sz="3200" b="1" dirty="0">
                <a:latin typeface="微软雅黑" panose="020B0503020204020204" pitchFamily="34" charset="-122"/>
                <a:ea typeface="微软雅黑" panose="020B0503020204020204" pitchFamily="34" charset="-122"/>
              </a:rPr>
              <a:t>Initial Deployment Setup </a:t>
            </a:r>
            <a:endParaRPr lang="zh-CN" altLang="en-US" sz="3200" b="1"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6678113" y="896934"/>
            <a:ext cx="4719982" cy="3539295"/>
          </a:xfrm>
          <a:prstGeom prst="rect">
            <a:avLst/>
          </a:prstGeom>
        </p:spPr>
      </p:pic>
      <p:pic>
        <p:nvPicPr>
          <p:cNvPr id="2050" name="Picture 2" descr="NVIDIA Jetson Nano Developer K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959" y="948671"/>
            <a:ext cx="4826930" cy="4199021"/>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a:blip r:embed="rId5"/>
          <a:stretch>
            <a:fillRect/>
          </a:stretch>
        </p:blipFill>
        <p:spPr>
          <a:xfrm>
            <a:off x="544834" y="4627974"/>
            <a:ext cx="7591751" cy="1926795"/>
          </a:xfrm>
          <a:prstGeom prst="rect">
            <a:avLst/>
          </a:prstGeom>
        </p:spPr>
      </p:pic>
      <p:sp>
        <p:nvSpPr>
          <p:cNvPr id="13" name="圆角矩形 12"/>
          <p:cNvSpPr/>
          <p:nvPr/>
        </p:nvSpPr>
        <p:spPr>
          <a:xfrm>
            <a:off x="7356297" y="3151960"/>
            <a:ext cx="684038" cy="585627"/>
          </a:xfrm>
          <a:prstGeom prst="round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p:cNvSpPr/>
          <p:nvPr/>
        </p:nvSpPr>
        <p:spPr>
          <a:xfrm>
            <a:off x="8117834" y="2773707"/>
            <a:ext cx="600685" cy="698642"/>
          </a:xfrm>
          <a:prstGeom prst="roundRect">
            <a:avLst/>
          </a:prstGeom>
          <a:noFill/>
          <a:ln w="5715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圆角矩形 16"/>
          <p:cNvSpPr/>
          <p:nvPr/>
        </p:nvSpPr>
        <p:spPr>
          <a:xfrm>
            <a:off x="8520521" y="1057371"/>
            <a:ext cx="2877574" cy="2680216"/>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9" name="直线箭头连接符 18"/>
          <p:cNvCxnSpPr>
            <a:stCxn id="13" idx="1"/>
          </p:cNvCxnSpPr>
          <p:nvPr/>
        </p:nvCxnSpPr>
        <p:spPr>
          <a:xfrm flipH="1" flipV="1">
            <a:off x="6174769" y="2879285"/>
            <a:ext cx="1181528" cy="56548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0" name="文本框 19"/>
          <p:cNvSpPr txBox="1"/>
          <p:nvPr/>
        </p:nvSpPr>
        <p:spPr>
          <a:xfrm>
            <a:off x="5505006" y="2230026"/>
            <a:ext cx="880154" cy="646331"/>
          </a:xfrm>
          <a:prstGeom prst="rect">
            <a:avLst/>
          </a:prstGeom>
          <a:noFill/>
        </p:spPr>
        <p:txBody>
          <a:bodyPr wrap="square" rtlCol="0">
            <a:spAutoFit/>
          </a:bodyPr>
          <a:lstStyle/>
          <a:p>
            <a:r>
              <a:rPr kumimoji="1" lang="en-US" altLang="zh-CN" b="1" dirty="0"/>
              <a:t>Jetson Nano</a:t>
            </a:r>
            <a:endParaRPr kumimoji="1" lang="zh-CN" altLang="en-US" b="1" dirty="0"/>
          </a:p>
        </p:txBody>
      </p:sp>
      <p:cxnSp>
        <p:nvCxnSpPr>
          <p:cNvPr id="21" name="直线箭头连接符 20"/>
          <p:cNvCxnSpPr/>
          <p:nvPr/>
        </p:nvCxnSpPr>
        <p:spPr>
          <a:xfrm flipH="1" flipV="1">
            <a:off x="6842589" y="1469028"/>
            <a:ext cx="1686584" cy="251704"/>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直线箭头连接符 22"/>
          <p:cNvCxnSpPr/>
          <p:nvPr/>
        </p:nvCxnSpPr>
        <p:spPr>
          <a:xfrm>
            <a:off x="8419910" y="3503362"/>
            <a:ext cx="505331" cy="988024"/>
          </a:xfrm>
          <a:prstGeom prst="straightConnector1">
            <a:avLst/>
          </a:prstGeom>
          <a:ln w="57150">
            <a:solidFill>
              <a:schemeClr val="accent5">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5382319" y="860863"/>
            <a:ext cx="1477999" cy="923330"/>
          </a:xfrm>
          <a:prstGeom prst="rect">
            <a:avLst/>
          </a:prstGeom>
          <a:noFill/>
        </p:spPr>
        <p:txBody>
          <a:bodyPr wrap="square" rtlCol="0">
            <a:spAutoFit/>
          </a:bodyPr>
          <a:lstStyle/>
          <a:p>
            <a:pPr algn="ctr"/>
            <a:r>
              <a:rPr kumimoji="1" lang="en-US" altLang="zh-CN" b="1" dirty="0"/>
              <a:t>Monitor</a:t>
            </a:r>
          </a:p>
          <a:p>
            <a:pPr algn="ctr"/>
            <a:r>
              <a:rPr kumimoji="1" lang="en-US" altLang="zh-CN" b="1" dirty="0"/>
              <a:t>&amp;</a:t>
            </a:r>
          </a:p>
          <a:p>
            <a:pPr algn="ctr"/>
            <a:r>
              <a:rPr kumimoji="1" lang="en-US" altLang="zh-CN" b="1" dirty="0"/>
              <a:t>Keyboard</a:t>
            </a:r>
            <a:endParaRPr kumimoji="1" lang="zh-CN" altLang="en-US" b="1" dirty="0"/>
          </a:p>
        </p:txBody>
      </p:sp>
      <p:sp>
        <p:nvSpPr>
          <p:cNvPr id="26" name="文本框 25"/>
          <p:cNvSpPr txBox="1"/>
          <p:nvPr/>
        </p:nvSpPr>
        <p:spPr>
          <a:xfrm>
            <a:off x="8520521" y="4581310"/>
            <a:ext cx="1477999" cy="369332"/>
          </a:xfrm>
          <a:prstGeom prst="rect">
            <a:avLst/>
          </a:prstGeom>
          <a:noFill/>
        </p:spPr>
        <p:txBody>
          <a:bodyPr wrap="square" rtlCol="0">
            <a:spAutoFit/>
          </a:bodyPr>
          <a:lstStyle/>
          <a:p>
            <a:pPr algn="ctr"/>
            <a:r>
              <a:rPr kumimoji="1" lang="en-US" altLang="zh-CN" b="1" dirty="0"/>
              <a:t>Camera</a:t>
            </a:r>
            <a:endParaRPr kumimoji="1" lang="zh-CN" altLang="en-US"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7565" y="4443730"/>
            <a:ext cx="10515600" cy="1325563"/>
          </a:xfrm>
        </p:spPr>
        <p:txBody>
          <a:bodyPr>
            <a:normAutofit/>
          </a:bodyPr>
          <a:lstStyle/>
          <a:p>
            <a:r>
              <a:rPr kumimoji="1" lang="en-US" altLang="zh-CN" sz="2400" dirty="0">
                <a:latin typeface="Times New Roman Regular" panose="02020603050405020304" charset="0"/>
                <a:ea typeface="+mn-ea"/>
                <a:cs typeface="Times New Roman Regular" panose="02020603050405020304" charset="0"/>
              </a:rPr>
              <a:t>  Creates a dataset class to load images, assign labels (1 for open, 0 for closed), and split data into training and validation sets.</a:t>
            </a:r>
          </a:p>
        </p:txBody>
      </p:sp>
      <p:pic>
        <p:nvPicPr>
          <p:cNvPr id="4" name="内容占位符 3"/>
          <p:cNvPicPr>
            <a:picLocks noGrp="1" noChangeAspect="1"/>
          </p:cNvPicPr>
          <p:nvPr>
            <p:ph idx="1"/>
          </p:nvPr>
        </p:nvPicPr>
        <p:blipFill>
          <a:blip r:embed="rId3"/>
          <a:stretch>
            <a:fillRect/>
          </a:stretch>
        </p:blipFill>
        <p:spPr>
          <a:xfrm>
            <a:off x="0" y="0"/>
            <a:ext cx="12191365" cy="44437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269240"/>
            <a:ext cx="12192000" cy="1629410"/>
          </a:xfrm>
          <a:prstGeom prst="rect">
            <a:avLst/>
          </a:prstGeom>
        </p:spPr>
      </p:pic>
      <p:sp>
        <p:nvSpPr>
          <p:cNvPr id="3" name="文本框 2"/>
          <p:cNvSpPr txBox="1"/>
          <p:nvPr/>
        </p:nvSpPr>
        <p:spPr>
          <a:xfrm>
            <a:off x="201295" y="1898650"/>
            <a:ext cx="10766425" cy="732790"/>
          </a:xfrm>
          <a:prstGeom prst="rect">
            <a:avLst/>
          </a:prstGeom>
          <a:noFill/>
        </p:spPr>
        <p:txBody>
          <a:bodyPr wrap="square" rtlCol="0">
            <a:noAutofit/>
          </a:bodyPr>
          <a:lstStyle/>
          <a:p>
            <a:pPr algn="just"/>
            <a:r>
              <a:rPr kumimoji="1" lang="en-US" altLang="zh-CN" sz="2400" dirty="0">
                <a:latin typeface="Times New Roman Regular" panose="02020603050405020304" charset="0"/>
                <a:cs typeface="Times New Roman Regular" panose="02020603050405020304" charset="0"/>
              </a:rPr>
              <a:t>  Loads the pre-trained MobileNetV2 model and customizes its input layer for grayscale images and output  layer for binary classification.</a:t>
            </a:r>
          </a:p>
        </p:txBody>
      </p:sp>
      <p:pic>
        <p:nvPicPr>
          <p:cNvPr id="5" name="图片 4"/>
          <p:cNvPicPr>
            <a:picLocks noChangeAspect="1"/>
          </p:cNvPicPr>
          <p:nvPr/>
        </p:nvPicPr>
        <p:blipFill>
          <a:blip r:embed="rId4"/>
          <a:stretch>
            <a:fillRect/>
          </a:stretch>
        </p:blipFill>
        <p:spPr>
          <a:xfrm>
            <a:off x="201295" y="2832100"/>
            <a:ext cx="6853555" cy="3691255"/>
          </a:xfrm>
          <a:prstGeom prst="rect">
            <a:avLst/>
          </a:prstGeom>
        </p:spPr>
      </p:pic>
      <p:sp>
        <p:nvSpPr>
          <p:cNvPr id="6" name="文本框 5"/>
          <p:cNvSpPr txBox="1"/>
          <p:nvPr/>
        </p:nvSpPr>
        <p:spPr>
          <a:xfrm>
            <a:off x="7425690" y="3429000"/>
            <a:ext cx="4084320" cy="1551305"/>
          </a:xfrm>
          <a:prstGeom prst="rect">
            <a:avLst/>
          </a:prstGeom>
          <a:noFill/>
        </p:spPr>
        <p:txBody>
          <a:bodyPr wrap="square" rtlCol="0">
            <a:noAutofit/>
          </a:bodyPr>
          <a:lstStyle/>
          <a:p>
            <a:r>
              <a:rPr kumimoji="1" lang="en-US" altLang="zh-CN" sz="2400" dirty="0">
                <a:latin typeface="Times New Roman Regular" panose="02020603050405020304" charset="0"/>
                <a:cs typeface="Times New Roman Regular" panose="02020603050405020304" charset="0"/>
              </a:rPr>
              <a:t>  Converts a single eye image into a model-compatible format and classifies it as "open" or "closed."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2400" dirty="0">
                <a:latin typeface="Times New Roman Regular" panose="02020603050405020304" charset="0"/>
                <a:ea typeface="+mn-ea"/>
                <a:cs typeface="Times New Roman Regular" panose="02020603050405020304" charset="0"/>
              </a:rPr>
              <a:t>  Captures real-time video, detects faces and eyes, classifies each eye, and displays the results.</a:t>
            </a:r>
          </a:p>
        </p:txBody>
      </p:sp>
      <p:pic>
        <p:nvPicPr>
          <p:cNvPr id="4" name="内容占位符 3"/>
          <p:cNvPicPr>
            <a:picLocks noGrp="1" noChangeAspect="1"/>
          </p:cNvPicPr>
          <p:nvPr>
            <p:ph idx="1"/>
          </p:nvPr>
        </p:nvPicPr>
        <p:blipFill>
          <a:blip r:embed="rId3"/>
          <a:stretch>
            <a:fillRect/>
          </a:stretch>
        </p:blipFill>
        <p:spPr>
          <a:xfrm>
            <a:off x="939165" y="1887220"/>
            <a:ext cx="10312400" cy="39243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4834" y="202347"/>
            <a:ext cx="7059123" cy="584775"/>
          </a:xfrm>
          <a:prstGeom prst="rect">
            <a:avLst/>
          </a:prstGeom>
          <a:noFill/>
        </p:spPr>
        <p:txBody>
          <a:bodyPr wrap="square" rtlCol="0">
            <a:spAutoFit/>
          </a:bodyPr>
          <a:lstStyle/>
          <a:p>
            <a:r>
              <a:rPr lang="en-US" altLang="zh-CN" sz="3200" b="1" dirty="0">
                <a:latin typeface="微软雅黑" panose="020B0503020204020204" pitchFamily="34" charset="-122"/>
                <a:ea typeface="微软雅黑" panose="020B0503020204020204" pitchFamily="34" charset="-122"/>
              </a:rPr>
              <a:t>Deployment ——</a:t>
            </a:r>
            <a:r>
              <a:rPr lang="zh-CN" altLang="en-US"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rPr>
              <a:t>docker </a:t>
            </a:r>
            <a:endParaRPr lang="zh-CN" altLang="en-US" sz="32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688369" y="976045"/>
            <a:ext cx="10459092" cy="369332"/>
          </a:xfrm>
          <a:prstGeom prst="rect">
            <a:avLst/>
          </a:prstGeom>
          <a:noFill/>
        </p:spPr>
        <p:txBody>
          <a:bodyPr wrap="square" rtlCol="0">
            <a:spAutoFit/>
          </a:bodyPr>
          <a:lstStyle/>
          <a:p>
            <a:r>
              <a:rPr kumimoji="1" lang="en-US" altLang="zh-CN" dirty="0"/>
              <a:t>Deployed, tested and compared three modules: </a:t>
            </a:r>
            <a:r>
              <a:rPr kumimoji="1" lang="en-US" altLang="zh-CN" dirty="0" err="1"/>
              <a:t>ResNet</a:t>
            </a:r>
            <a:r>
              <a:rPr kumimoji="1" lang="en-US" altLang="zh-CN" dirty="0"/>
              <a:t> 18, </a:t>
            </a:r>
            <a:r>
              <a:rPr kumimoji="1" lang="en-US" altLang="zh-CN" dirty="0" err="1"/>
              <a:t>MobileNet</a:t>
            </a:r>
            <a:r>
              <a:rPr kumimoji="1" lang="en-US" altLang="zh-CN" dirty="0"/>
              <a:t> and </a:t>
            </a:r>
            <a:r>
              <a:rPr kumimoji="1" lang="en-US" altLang="zh-CN" dirty="0" err="1"/>
              <a:t>EfficientNet</a:t>
            </a:r>
            <a:r>
              <a:rPr kumimoji="1" lang="en-US" altLang="zh-CN" dirty="0"/>
              <a:t>.</a:t>
            </a:r>
            <a:endParaRPr kumimoji="1" lang="zh-CN" altLang="en-US" dirty="0"/>
          </a:p>
        </p:txBody>
      </p:sp>
      <p:pic>
        <p:nvPicPr>
          <p:cNvPr id="6" name="图片 5"/>
          <p:cNvPicPr>
            <a:picLocks noChangeAspect="1"/>
          </p:cNvPicPr>
          <p:nvPr/>
        </p:nvPicPr>
        <p:blipFill>
          <a:blip r:embed="rId3"/>
          <a:stretch>
            <a:fillRect/>
          </a:stretch>
        </p:blipFill>
        <p:spPr>
          <a:xfrm>
            <a:off x="995029" y="2003460"/>
            <a:ext cx="2714285" cy="4104000"/>
          </a:xfrm>
          <a:prstGeom prst="rect">
            <a:avLst/>
          </a:prstGeom>
        </p:spPr>
      </p:pic>
      <p:pic>
        <p:nvPicPr>
          <p:cNvPr id="7" name="图片 6"/>
          <p:cNvPicPr>
            <a:picLocks noChangeAspect="1"/>
          </p:cNvPicPr>
          <p:nvPr/>
        </p:nvPicPr>
        <p:blipFill>
          <a:blip r:embed="rId4"/>
          <a:stretch>
            <a:fillRect/>
          </a:stretch>
        </p:blipFill>
        <p:spPr>
          <a:xfrm>
            <a:off x="4303160" y="2003460"/>
            <a:ext cx="2736000" cy="4104000"/>
          </a:xfrm>
          <a:prstGeom prst="rect">
            <a:avLst/>
          </a:prstGeom>
        </p:spPr>
      </p:pic>
      <p:pic>
        <p:nvPicPr>
          <p:cNvPr id="8" name="图片 7"/>
          <p:cNvPicPr>
            <a:picLocks noChangeAspect="1"/>
          </p:cNvPicPr>
          <p:nvPr/>
        </p:nvPicPr>
        <p:blipFill>
          <a:blip r:embed="rId5"/>
          <a:stretch>
            <a:fillRect/>
          </a:stretch>
        </p:blipFill>
        <p:spPr>
          <a:xfrm>
            <a:off x="7633006" y="2003460"/>
            <a:ext cx="2818909" cy="4104000"/>
          </a:xfrm>
          <a:prstGeom prst="rect">
            <a:avLst/>
          </a:prstGeom>
        </p:spPr>
      </p:pic>
      <p:sp>
        <p:nvSpPr>
          <p:cNvPr id="9" name="文本框 8"/>
          <p:cNvSpPr txBox="1"/>
          <p:nvPr/>
        </p:nvSpPr>
        <p:spPr>
          <a:xfrm>
            <a:off x="1808594" y="1458930"/>
            <a:ext cx="1900720" cy="369332"/>
          </a:xfrm>
          <a:prstGeom prst="rect">
            <a:avLst/>
          </a:prstGeom>
          <a:noFill/>
        </p:spPr>
        <p:txBody>
          <a:bodyPr wrap="square" rtlCol="0">
            <a:spAutoFit/>
          </a:bodyPr>
          <a:lstStyle/>
          <a:p>
            <a:r>
              <a:rPr kumimoji="1" lang="en-US" altLang="zh-CN" b="1" dirty="0" err="1"/>
              <a:t>ResNet</a:t>
            </a:r>
            <a:r>
              <a:rPr kumimoji="1" lang="en-US" altLang="zh-CN" b="1" dirty="0"/>
              <a:t> 18</a:t>
            </a:r>
            <a:endParaRPr kumimoji="1" lang="zh-CN" altLang="en-US" b="1" dirty="0"/>
          </a:p>
        </p:txBody>
      </p:sp>
      <p:sp>
        <p:nvSpPr>
          <p:cNvPr id="10" name="文本框 9"/>
          <p:cNvSpPr txBox="1"/>
          <p:nvPr/>
        </p:nvSpPr>
        <p:spPr>
          <a:xfrm>
            <a:off x="5138440" y="1475489"/>
            <a:ext cx="1900720" cy="369332"/>
          </a:xfrm>
          <a:prstGeom prst="rect">
            <a:avLst/>
          </a:prstGeom>
          <a:noFill/>
        </p:spPr>
        <p:txBody>
          <a:bodyPr wrap="square" rtlCol="0">
            <a:spAutoFit/>
          </a:bodyPr>
          <a:lstStyle/>
          <a:p>
            <a:r>
              <a:rPr kumimoji="1" lang="en-US" altLang="zh-CN" b="1" dirty="0" err="1"/>
              <a:t>MobileNet</a:t>
            </a:r>
            <a:endParaRPr kumimoji="1" lang="zh-CN" altLang="en-US" b="1" dirty="0"/>
          </a:p>
        </p:txBody>
      </p:sp>
      <p:sp>
        <p:nvSpPr>
          <p:cNvPr id="11" name="文本框 10"/>
          <p:cNvSpPr txBox="1"/>
          <p:nvPr/>
        </p:nvSpPr>
        <p:spPr>
          <a:xfrm>
            <a:off x="8482688" y="1489752"/>
            <a:ext cx="1900720" cy="369332"/>
          </a:xfrm>
          <a:prstGeom prst="rect">
            <a:avLst/>
          </a:prstGeom>
          <a:noFill/>
        </p:spPr>
        <p:txBody>
          <a:bodyPr wrap="square" rtlCol="0">
            <a:spAutoFit/>
          </a:bodyPr>
          <a:lstStyle/>
          <a:p>
            <a:r>
              <a:rPr kumimoji="1" lang="en-US" altLang="zh-CN" b="1" dirty="0" err="1"/>
              <a:t>EfficientNet</a:t>
            </a:r>
            <a:endParaRPr kumimoji="1" lang="zh-CN" altLang="en-US"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4834" y="202347"/>
            <a:ext cx="7059123" cy="584775"/>
          </a:xfrm>
          <a:prstGeom prst="rect">
            <a:avLst/>
          </a:prstGeom>
          <a:noFill/>
        </p:spPr>
        <p:txBody>
          <a:bodyPr wrap="square" rtlCol="0">
            <a:spAutoFit/>
          </a:bodyPr>
          <a:lstStyle/>
          <a:p>
            <a:r>
              <a:rPr lang="en-US" altLang="zh-CN" sz="3200" b="1" dirty="0">
                <a:latin typeface="微软雅黑" panose="020B0503020204020204" pitchFamily="34" charset="-122"/>
                <a:ea typeface="微软雅黑" panose="020B0503020204020204" pitchFamily="34" charset="-122"/>
              </a:rPr>
              <a:t>Why choose </a:t>
            </a:r>
            <a:r>
              <a:rPr lang="en-US" altLang="zh-CN" sz="3200" b="1" dirty="0" err="1">
                <a:latin typeface="微软雅黑" panose="020B0503020204020204" pitchFamily="34" charset="-122"/>
                <a:ea typeface="微软雅黑" panose="020B0503020204020204" pitchFamily="34" charset="-122"/>
              </a:rPr>
              <a:t>MobileNet</a:t>
            </a:r>
            <a:endParaRPr lang="zh-CN" altLang="en-US" sz="32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44835" y="987911"/>
            <a:ext cx="8691632" cy="369332"/>
          </a:xfrm>
          <a:prstGeom prst="rect">
            <a:avLst/>
          </a:prstGeom>
          <a:noFill/>
        </p:spPr>
        <p:txBody>
          <a:bodyPr wrap="square" rtlCol="0">
            <a:spAutoFit/>
          </a:bodyPr>
          <a:lstStyle/>
          <a:p>
            <a:r>
              <a:rPr kumimoji="1" lang="en-US" altLang="zh-CN" b="1" dirty="0"/>
              <a:t>Jetson Nano </a:t>
            </a:r>
            <a:r>
              <a:rPr kumimoji="1" lang="en-US" altLang="zh-CN" dirty="0"/>
              <a:t>—— A small, low-power device designed for edge AI tasks.</a:t>
            </a:r>
            <a:endParaRPr kumimoji="1" lang="zh-CN" altLang="en-US" dirty="0"/>
          </a:p>
        </p:txBody>
      </p:sp>
      <p:sp>
        <p:nvSpPr>
          <p:cNvPr id="7" name="文本框 6"/>
          <p:cNvSpPr txBox="1"/>
          <p:nvPr/>
        </p:nvSpPr>
        <p:spPr>
          <a:xfrm>
            <a:off x="544835" y="1716409"/>
            <a:ext cx="8691632" cy="369332"/>
          </a:xfrm>
          <a:prstGeom prst="rect">
            <a:avLst/>
          </a:prstGeom>
          <a:noFill/>
        </p:spPr>
        <p:txBody>
          <a:bodyPr wrap="square" rtlCol="0">
            <a:spAutoFit/>
          </a:bodyPr>
          <a:lstStyle/>
          <a:p>
            <a:r>
              <a:rPr kumimoji="1" lang="en-US" altLang="zh-CN" b="1" dirty="0" err="1"/>
              <a:t>MobileNet</a:t>
            </a:r>
            <a:endParaRPr kumimoji="1" lang="zh-CN" altLang="en-US" dirty="0"/>
          </a:p>
        </p:txBody>
      </p:sp>
      <p:sp>
        <p:nvSpPr>
          <p:cNvPr id="8" name="文本框 7"/>
          <p:cNvSpPr txBox="1"/>
          <p:nvPr/>
        </p:nvSpPr>
        <p:spPr>
          <a:xfrm>
            <a:off x="544834" y="2085741"/>
            <a:ext cx="11102331" cy="2031325"/>
          </a:xfrm>
          <a:prstGeom prst="rect">
            <a:avLst/>
          </a:prstGeom>
          <a:noFill/>
        </p:spPr>
        <p:txBody>
          <a:bodyPr wrap="square" rtlCol="0">
            <a:spAutoFit/>
          </a:bodyPr>
          <a:lstStyle/>
          <a:p>
            <a:r>
              <a:rPr kumimoji="1" lang="en-US" altLang="zh-CN" b="1" dirty="0"/>
              <a:t>1.</a:t>
            </a:r>
            <a:r>
              <a:rPr kumimoji="1" lang="en-US" altLang="zh-CN" dirty="0"/>
              <a:t> Uses fewer computations and memory compared to </a:t>
            </a:r>
            <a:r>
              <a:rPr kumimoji="1" lang="en-US" altLang="zh-CN" dirty="0" err="1"/>
              <a:t>ResNet</a:t>
            </a:r>
            <a:r>
              <a:rPr kumimoji="1" lang="en-US" altLang="zh-CN" dirty="0"/>
              <a:t> or </a:t>
            </a:r>
            <a:r>
              <a:rPr kumimoji="1" lang="en-US" altLang="zh-CN" dirty="0" err="1"/>
              <a:t>EfficientNet</a:t>
            </a:r>
            <a:r>
              <a:rPr kumimoji="1" lang="en-US" altLang="zh-CN" dirty="0"/>
              <a:t>.</a:t>
            </a:r>
          </a:p>
          <a:p>
            <a:endParaRPr kumimoji="1" lang="en-US" altLang="zh-CN" dirty="0"/>
          </a:p>
          <a:p>
            <a:r>
              <a:rPr kumimoji="1" lang="en-US" altLang="zh-CN" b="1" dirty="0"/>
              <a:t>2.</a:t>
            </a:r>
            <a:r>
              <a:rPr kumimoji="1" lang="en-US" altLang="zh-CN" dirty="0"/>
              <a:t> Built for mobile and embedded devices, while </a:t>
            </a:r>
            <a:r>
              <a:rPr kumimoji="1" lang="en-US" altLang="zh-CN" dirty="0" err="1"/>
              <a:t>ResNet</a:t>
            </a:r>
            <a:r>
              <a:rPr kumimoji="1" lang="en-US" altLang="zh-CN" dirty="0"/>
              <a:t> and </a:t>
            </a:r>
            <a:r>
              <a:rPr kumimoji="1" lang="en-US" altLang="zh-CN" dirty="0" err="1"/>
              <a:t>EfficientNet</a:t>
            </a:r>
            <a:r>
              <a:rPr kumimoji="1" lang="en-US" altLang="zh-CN" dirty="0"/>
              <a:t> require more resources.</a:t>
            </a:r>
          </a:p>
          <a:p>
            <a:endParaRPr kumimoji="1" lang="en-US" altLang="zh-CN" b="1" dirty="0"/>
          </a:p>
          <a:p>
            <a:r>
              <a:rPr kumimoji="1" lang="en-US" altLang="zh-CN" b="1" dirty="0"/>
              <a:t>3.</a:t>
            </a:r>
            <a:r>
              <a:rPr kumimoji="1" lang="en-US" altLang="zh-CN" dirty="0"/>
              <a:t> </a:t>
            </a:r>
            <a:r>
              <a:rPr kumimoji="1" lang="en-US" altLang="zh-CN" dirty="0" err="1"/>
              <a:t>MobileNet</a:t>
            </a:r>
            <a:r>
              <a:rPr kumimoji="1" lang="en-US" altLang="zh-CN" dirty="0"/>
              <a:t> processes images quickly, which is perfect for tasks like real-time object detection. </a:t>
            </a:r>
          </a:p>
          <a:p>
            <a:endParaRPr kumimoji="1" lang="en-US" altLang="zh-CN" dirty="0"/>
          </a:p>
          <a:p>
            <a:r>
              <a:rPr kumimoji="1" lang="en-US" altLang="zh-CN" b="1" dirty="0"/>
              <a:t>4. </a:t>
            </a:r>
            <a:r>
              <a:rPr kumimoji="1" lang="en-US" altLang="zh-CN" dirty="0" err="1"/>
              <a:t>MobileNet</a:t>
            </a:r>
            <a:r>
              <a:rPr kumimoji="1" lang="en-US" altLang="zh-CN" dirty="0"/>
              <a:t> models are smaller and can be adjusted to balance accuracy and speed. </a:t>
            </a:r>
            <a:endParaRPr kumimoji="1" lang="zh-CN" altLang="en-US" b="1"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2</TotalTime>
  <Words>1452</Words>
  <Application>Microsoft Macintosh PowerPoint</Application>
  <PresentationFormat>宽屏</PresentationFormat>
  <Paragraphs>124</Paragraphs>
  <Slides>15</Slides>
  <Notes>14</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15</vt:i4>
      </vt:variant>
    </vt:vector>
  </HeadingPairs>
  <TitlesOfParts>
    <vt:vector size="22" baseType="lpstr">
      <vt:lpstr>等线</vt:lpstr>
      <vt:lpstr>等线 Light</vt:lpstr>
      <vt:lpstr>微软雅黑</vt:lpstr>
      <vt:lpstr>Times New Roman Regular</vt:lpstr>
      <vt:lpstr>Arial</vt:lpstr>
      <vt:lpstr>Calibri</vt:lpstr>
      <vt:lpstr>Office 主题​​</vt:lpstr>
      <vt:lpstr>PowerPoint 演示文稿</vt:lpstr>
      <vt:lpstr>PowerPoint 演示文稿</vt:lpstr>
      <vt:lpstr>PowerPoint 演示文稿</vt:lpstr>
      <vt:lpstr>PowerPoint 演示文稿</vt:lpstr>
      <vt:lpstr>  Creates a dataset class to load images, assign labels (1 for open, 0 for closed), and split data into training and validation sets.</vt:lpstr>
      <vt:lpstr>PowerPoint 演示文稿</vt:lpstr>
      <vt:lpstr>  Captures real-time video, detects faces and eyes, classifies each eye, and displays the results.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林泽 樊</dc:creator>
  <cp:lastModifiedBy>Fan, Linze (fxp3fw)</cp:lastModifiedBy>
  <cp:revision>6</cp:revision>
  <dcterms:created xsi:type="dcterms:W3CDTF">2024-12-05T16:54:12Z</dcterms:created>
  <dcterms:modified xsi:type="dcterms:W3CDTF">2024-12-05T17:07:11Z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E577681461710E6BB4DA5167D64D5D4C_43</vt:lpwstr>
  </property>
  <property fmtid="{D5CDD505-2E9C-101B-9397-08002B2CF9AE}" pid="3" name="KSOProductBuildVer">
    <vt:lpwstr>2052-6.0.2.8225</vt:lpwstr>
  </property>
</Properties>
</file>